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</p:sldIdLst>
  <p:sldSz cx="11430000" cy="59817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Fira Sans" charset="1" panose="020B0503050000020004"/>
      <p:regular r:id="rId16"/>
    </p:embeddedFont>
    <p:embeddedFont>
      <p:font typeface="Fira Sans Bold" charset="1" panose="020B0803050000020004"/>
      <p:regular r:id="rId17"/>
    </p:embeddedFont>
    <p:embeddedFont>
      <p:font typeface="Fira Sans Italics" charset="1" panose="020B0503050000020004"/>
      <p:regular r:id="rId18"/>
    </p:embeddedFont>
    <p:embeddedFont>
      <p:font typeface="Fira Sans Bold Italics" charset="1" panose="020B0803050000020004"/>
      <p:regular r:id="rId19"/>
    </p:embeddedFont>
    <p:embeddedFont>
      <p:font typeface="Fira Sans Thin" charset="1" panose="020B0303050000020004"/>
      <p:regular r:id="rId20"/>
    </p:embeddedFont>
    <p:embeddedFont>
      <p:font typeface="Fira Sans Thin Italics" charset="1" panose="020B0303050000020004"/>
      <p:regular r:id="rId21"/>
    </p:embeddedFont>
    <p:embeddedFont>
      <p:font typeface="Fira Sans Extra-Light" charset="1" panose="020B0403050000020004"/>
      <p:regular r:id="rId22"/>
    </p:embeddedFont>
    <p:embeddedFont>
      <p:font typeface="Fira Sans Extra-Light Italics" charset="1" panose="020B0403050000020004"/>
      <p:regular r:id="rId23"/>
    </p:embeddedFont>
    <p:embeddedFont>
      <p:font typeface="Fira Sans Light" charset="1" panose="020B0403050000020004"/>
      <p:regular r:id="rId24"/>
    </p:embeddedFont>
    <p:embeddedFont>
      <p:font typeface="Fira Sans Light Italics" charset="1" panose="020B0403050000020004"/>
      <p:regular r:id="rId25"/>
    </p:embeddedFont>
    <p:embeddedFont>
      <p:font typeface="Fira Sans Medium" charset="1" panose="020B0603050000020004"/>
      <p:regular r:id="rId26"/>
    </p:embeddedFont>
    <p:embeddedFont>
      <p:font typeface="Fira Sans Medium Italics" charset="1" panose="020B0603050000020004"/>
      <p:regular r:id="rId27"/>
    </p:embeddedFont>
    <p:embeddedFont>
      <p:font typeface="Fira Sans Semi-Bold" charset="1" panose="020B0603050000020004"/>
      <p:regular r:id="rId28"/>
    </p:embeddedFont>
    <p:embeddedFont>
      <p:font typeface="Fira Sans Semi-Bold Italics" charset="1" panose="020B0703050000020004"/>
      <p:regular r:id="rId29"/>
    </p:embeddedFont>
    <p:embeddedFont>
      <p:font typeface="Fira Sans Ultra-Bold" charset="1" panose="020B0903050000020004"/>
      <p:regular r:id="rId30"/>
    </p:embeddedFont>
    <p:embeddedFont>
      <p:font typeface="Fira Sans Ultra-Bold Italics" charset="1" panose="020B0903050000020004"/>
      <p:regular r:id="rId31"/>
    </p:embeddedFont>
    <p:embeddedFont>
      <p:font typeface="Fira Sans Heavy" charset="1" panose="020B0A03050000020004"/>
      <p:regular r:id="rId32"/>
    </p:embeddedFont>
    <p:embeddedFont>
      <p:font typeface="Fira Sans Heavy Italics" charset="1" panose="020B0A0305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1tsak.github.io/slayInDrip/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98365" y="1556291"/>
            <a:ext cx="2904095" cy="3300108"/>
          </a:xfrm>
          <a:custGeom>
            <a:avLst/>
            <a:gdLst/>
            <a:ahLst/>
            <a:cxnLst/>
            <a:rect r="r" b="b" t="t" l="l"/>
            <a:pathLst>
              <a:path h="3300108" w="2904095">
                <a:moveTo>
                  <a:pt x="0" y="0"/>
                </a:moveTo>
                <a:lnTo>
                  <a:pt x="2904096" y="0"/>
                </a:lnTo>
                <a:lnTo>
                  <a:pt x="2904096" y="3300109"/>
                </a:lnTo>
                <a:lnTo>
                  <a:pt x="0" y="3300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37378" y="0"/>
            <a:ext cx="1492622" cy="1476338"/>
          </a:xfrm>
          <a:custGeom>
            <a:avLst/>
            <a:gdLst/>
            <a:ahLst/>
            <a:cxnLst/>
            <a:rect r="r" b="b" t="t" l="l"/>
            <a:pathLst>
              <a:path h="1476338" w="1492622">
                <a:moveTo>
                  <a:pt x="0" y="0"/>
                </a:moveTo>
                <a:lnTo>
                  <a:pt x="1492622" y="0"/>
                </a:lnTo>
                <a:lnTo>
                  <a:pt x="1492622" y="1476338"/>
                </a:lnTo>
                <a:lnTo>
                  <a:pt x="0" y="147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8170" y="1806482"/>
            <a:ext cx="546815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59"/>
              </a:lnSpc>
            </a:pPr>
            <a:r>
              <a:rPr lang="en-US" sz="6799">
                <a:solidFill>
                  <a:srgbClr val="19055B"/>
                </a:solidFill>
                <a:latin typeface="Fira Sans"/>
              </a:rPr>
              <a:t>FRONTEND 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4923" y="2981325"/>
            <a:ext cx="3327051" cy="69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72"/>
              </a:lnSpc>
            </a:pPr>
            <a:r>
              <a:rPr lang="en-US" sz="1516">
                <a:solidFill>
                  <a:srgbClr val="19055B"/>
                </a:solidFill>
                <a:latin typeface="Fira Sans Bold"/>
              </a:rPr>
              <a:t>By Aakash Jha</a:t>
            </a:r>
          </a:p>
          <a:p>
            <a:pPr>
              <a:lnSpc>
                <a:spcPts val="1972"/>
              </a:lnSpc>
            </a:pPr>
            <a:r>
              <a:rPr lang="en-US" sz="1516">
                <a:solidFill>
                  <a:srgbClr val="19055B"/>
                </a:solidFill>
                <a:latin typeface="Fira Sans Bold"/>
              </a:rPr>
              <a:t>Roll:- 2110990005, G5, CSE 3rd Year</a:t>
            </a:r>
          </a:p>
          <a:p>
            <a:pPr>
              <a:lnSpc>
                <a:spcPts val="171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74923" y="3760922"/>
            <a:ext cx="3583532" cy="27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2"/>
              </a:lnSpc>
            </a:pPr>
            <a:r>
              <a:rPr lang="en-US" sz="1716">
                <a:solidFill>
                  <a:srgbClr val="725EEA"/>
                </a:solidFill>
                <a:latin typeface="Fira Sans Bold"/>
              </a:rPr>
              <a:t>Course Instructor:- Lavish Arora Sir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806" y="470361"/>
            <a:ext cx="9708388" cy="5511339"/>
          </a:xfrm>
          <a:custGeom>
            <a:avLst/>
            <a:gdLst/>
            <a:ahLst/>
            <a:cxnLst/>
            <a:rect r="r" b="b" t="t" l="l"/>
            <a:pathLst>
              <a:path h="5511339" w="9708388">
                <a:moveTo>
                  <a:pt x="0" y="0"/>
                </a:moveTo>
                <a:lnTo>
                  <a:pt x="9708388" y="0"/>
                </a:lnTo>
                <a:lnTo>
                  <a:pt x="9708388" y="5511339"/>
                </a:lnTo>
                <a:lnTo>
                  <a:pt x="0" y="551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77892" y="126365"/>
            <a:ext cx="87421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9055B"/>
                </a:solidFill>
                <a:latin typeface="Fira Sans Bold"/>
              </a:rPr>
              <a:t>Search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709" y="526247"/>
            <a:ext cx="9698583" cy="5455453"/>
          </a:xfrm>
          <a:custGeom>
            <a:avLst/>
            <a:gdLst/>
            <a:ahLst/>
            <a:cxnLst/>
            <a:rect r="r" b="b" t="t" l="l"/>
            <a:pathLst>
              <a:path h="5455453" w="9698583">
                <a:moveTo>
                  <a:pt x="0" y="0"/>
                </a:moveTo>
                <a:lnTo>
                  <a:pt x="9698582" y="0"/>
                </a:lnTo>
                <a:lnTo>
                  <a:pt x="9698582" y="5455453"/>
                </a:lnTo>
                <a:lnTo>
                  <a:pt x="0" y="545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17529" y="126365"/>
            <a:ext cx="119494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9055B"/>
                </a:solidFill>
                <a:latin typeface="Fira Sans Bold"/>
              </a:rPr>
              <a:t>Checkout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5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28429" y="1711625"/>
            <a:ext cx="53731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EFEFE"/>
                </a:solidFill>
                <a:latin typeface="Canva Sans Bold"/>
              </a:rPr>
              <a:t>Live Website URL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77084" y="2825875"/>
            <a:ext cx="3829496" cy="29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6"/>
              </a:lnSpc>
            </a:pPr>
            <a:r>
              <a:rPr lang="en-US" sz="1797" u="sng">
                <a:solidFill>
                  <a:srgbClr val="FEFEFE"/>
                </a:solidFill>
                <a:latin typeface="Canva Sans Bold"/>
                <a:hlinkClick r:id="rId2" tooltip="https://1tsak.github.io/slayInDrip/"/>
              </a:rPr>
              <a:t>https://1tsak.github.io/slayInDrip/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77471" y="-396821"/>
            <a:ext cx="1090241" cy="10902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89162" y="3910061"/>
            <a:ext cx="579002" cy="5790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6B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8170" y="1100116"/>
            <a:ext cx="3781467" cy="378146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4694" y="1100116"/>
            <a:ext cx="4548420" cy="3938953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725EEA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29496" y="2383621"/>
            <a:ext cx="171881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</a:rPr>
              <a:t>Index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74839" y="2067680"/>
            <a:ext cx="3819721" cy="181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6240" indent="-283120" lvl="1">
              <a:lnSpc>
                <a:spcPts val="3671"/>
              </a:lnSpc>
              <a:buFont typeface="Arial"/>
              <a:buChar char="•"/>
            </a:pPr>
            <a:r>
              <a:rPr lang="en-US" sz="2622">
                <a:solidFill>
                  <a:srgbClr val="19055B"/>
                </a:solidFill>
                <a:latin typeface="Fira Sans"/>
              </a:rPr>
              <a:t>About the project</a:t>
            </a:r>
          </a:p>
          <a:p>
            <a:pPr marL="566240" indent="-283120" lvl="1">
              <a:lnSpc>
                <a:spcPts val="3671"/>
              </a:lnSpc>
              <a:buFont typeface="Arial"/>
              <a:buChar char="•"/>
            </a:pPr>
            <a:r>
              <a:rPr lang="en-US" sz="2622">
                <a:solidFill>
                  <a:srgbClr val="19055B"/>
                </a:solidFill>
                <a:latin typeface="Fira Sans"/>
              </a:rPr>
              <a:t>Some key features</a:t>
            </a:r>
          </a:p>
          <a:p>
            <a:pPr marL="566240" indent="-283120" lvl="1">
              <a:lnSpc>
                <a:spcPts val="3671"/>
              </a:lnSpc>
              <a:buFont typeface="Arial"/>
              <a:buChar char="•"/>
            </a:pPr>
            <a:r>
              <a:rPr lang="en-US" sz="2622">
                <a:solidFill>
                  <a:srgbClr val="19055B"/>
                </a:solidFill>
                <a:latin typeface="Fira Sans"/>
              </a:rPr>
              <a:t>Screenshots </a:t>
            </a:r>
          </a:p>
          <a:p>
            <a:pPr marL="566240" indent="-283120" lvl="1">
              <a:lnSpc>
                <a:spcPts val="3671"/>
              </a:lnSpc>
              <a:buFont typeface="Arial"/>
              <a:buChar char="•"/>
            </a:pPr>
            <a:r>
              <a:rPr lang="en-US" sz="2622">
                <a:solidFill>
                  <a:srgbClr val="19055B"/>
                </a:solidFill>
                <a:latin typeface="Fira Sans"/>
              </a:rPr>
              <a:t>Conclusions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937378" y="0"/>
            <a:ext cx="1492622" cy="1476338"/>
          </a:xfrm>
          <a:custGeom>
            <a:avLst/>
            <a:gdLst/>
            <a:ahLst/>
            <a:cxnLst/>
            <a:rect r="r" b="b" t="t" l="l"/>
            <a:pathLst>
              <a:path h="1476338" w="1492622">
                <a:moveTo>
                  <a:pt x="0" y="0"/>
                </a:moveTo>
                <a:lnTo>
                  <a:pt x="1492622" y="0"/>
                </a:lnTo>
                <a:lnTo>
                  <a:pt x="1492622" y="1476338"/>
                </a:lnTo>
                <a:lnTo>
                  <a:pt x="0" y="14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77263" y="2526633"/>
            <a:ext cx="2977019" cy="2943528"/>
          </a:xfrm>
          <a:custGeom>
            <a:avLst/>
            <a:gdLst/>
            <a:ahLst/>
            <a:cxnLst/>
            <a:rect r="r" b="b" t="t" l="l"/>
            <a:pathLst>
              <a:path h="2943528" w="2977019">
                <a:moveTo>
                  <a:pt x="0" y="0"/>
                </a:moveTo>
                <a:lnTo>
                  <a:pt x="2977019" y="0"/>
                </a:lnTo>
                <a:lnTo>
                  <a:pt x="2977019" y="2943528"/>
                </a:lnTo>
                <a:lnTo>
                  <a:pt x="0" y="294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9946" y="1034946"/>
            <a:ext cx="7917674" cy="2743053"/>
            <a:chOff x="0" y="0"/>
            <a:chExt cx="10556899" cy="365740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0556899" cy="97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71"/>
                </a:lnSpc>
                <a:spcBef>
                  <a:spcPct val="0"/>
                </a:spcBef>
              </a:pPr>
              <a:r>
                <a:rPr lang="en-US" sz="4809" spc="-48">
                  <a:solidFill>
                    <a:srgbClr val="000000"/>
                  </a:solidFill>
                  <a:latin typeface="Fira Sans Medium"/>
                </a:rPr>
                <a:t>Introduction to the Project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00830"/>
              <a:ext cx="9457643" cy="2556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7673" indent="-173836" lvl="1">
                <a:lnSpc>
                  <a:spcPts val="2254"/>
                </a:lnSpc>
                <a:buFont typeface="Arial"/>
                <a:buChar char="•"/>
              </a:pPr>
              <a:r>
                <a:rPr lang="en-US" sz="1610">
                  <a:solidFill>
                    <a:srgbClr val="000000"/>
                  </a:solidFill>
                  <a:latin typeface="Fira Sans Light"/>
                </a:rPr>
                <a:t>Web-based e-commerce platform built with HTML, CSS, and JavaScript</a:t>
              </a:r>
            </a:p>
            <a:p>
              <a:pPr marL="347673" indent="-173836" lvl="1">
                <a:lnSpc>
                  <a:spcPts val="2254"/>
                </a:lnSpc>
                <a:buFont typeface="Arial"/>
                <a:buChar char="•"/>
              </a:pPr>
              <a:r>
                <a:rPr lang="en-US" sz="1610">
                  <a:solidFill>
                    <a:srgbClr val="000000"/>
                  </a:solidFill>
                  <a:latin typeface="Fira Sans Light"/>
                </a:rPr>
                <a:t>Category wise products</a:t>
              </a:r>
            </a:p>
            <a:p>
              <a:pPr marL="347673" indent="-173836" lvl="1">
                <a:lnSpc>
                  <a:spcPts val="2254"/>
                </a:lnSpc>
                <a:buFont typeface="Arial"/>
                <a:buChar char="•"/>
              </a:pPr>
              <a:r>
                <a:rPr lang="en-US" sz="1610">
                  <a:solidFill>
                    <a:srgbClr val="000000"/>
                  </a:solidFill>
                  <a:latin typeface="Fira Sans Light"/>
                </a:rPr>
                <a:t>Includes login and sign-up capabilities</a:t>
              </a:r>
            </a:p>
            <a:p>
              <a:pPr marL="347673" indent="-173836" lvl="1">
                <a:lnSpc>
                  <a:spcPts val="2254"/>
                </a:lnSpc>
                <a:buFont typeface="Arial"/>
                <a:buChar char="•"/>
              </a:pPr>
              <a:r>
                <a:rPr lang="en-US" sz="1610">
                  <a:solidFill>
                    <a:srgbClr val="000000"/>
                  </a:solidFill>
                  <a:latin typeface="Fira Sans Light"/>
                </a:rPr>
                <a:t>Search Functionality to search among products.</a:t>
              </a:r>
            </a:p>
            <a:p>
              <a:pPr marL="347673" indent="-173836" lvl="1">
                <a:lnSpc>
                  <a:spcPts val="2254"/>
                </a:lnSpc>
                <a:buFont typeface="Arial"/>
                <a:buChar char="•"/>
              </a:pPr>
              <a:r>
                <a:rPr lang="en-US" sz="1610">
                  <a:solidFill>
                    <a:srgbClr val="000000"/>
                  </a:solidFill>
                  <a:latin typeface="Fira Sans Light"/>
                </a:rPr>
                <a:t>Features a shopping cart for easy product management</a:t>
              </a:r>
            </a:p>
            <a:p>
              <a:pPr marL="347673" indent="-173836" lvl="1">
                <a:lnSpc>
                  <a:spcPts val="2254"/>
                </a:lnSpc>
                <a:buFont typeface="Arial"/>
                <a:buChar char="•"/>
              </a:pPr>
              <a:r>
                <a:rPr lang="en-US" sz="1610">
                  <a:solidFill>
                    <a:srgbClr val="000000"/>
                  </a:solidFill>
                  <a:latin typeface="Fira Sans Light"/>
                </a:rPr>
                <a:t>Incorporates a support ticket system for customer assistance</a:t>
              </a:r>
            </a:p>
            <a:p>
              <a:pPr algn="l">
                <a:lnSpc>
                  <a:spcPts val="225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937378" y="0"/>
            <a:ext cx="1492622" cy="1476338"/>
          </a:xfrm>
          <a:custGeom>
            <a:avLst/>
            <a:gdLst/>
            <a:ahLst/>
            <a:cxnLst/>
            <a:rect r="r" b="b" t="t" l="l"/>
            <a:pathLst>
              <a:path h="1476338" w="1492622">
                <a:moveTo>
                  <a:pt x="0" y="0"/>
                </a:moveTo>
                <a:lnTo>
                  <a:pt x="1492622" y="0"/>
                </a:lnTo>
                <a:lnTo>
                  <a:pt x="1492622" y="1476338"/>
                </a:lnTo>
                <a:lnTo>
                  <a:pt x="0" y="1476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7378" y="0"/>
            <a:ext cx="1492622" cy="1476338"/>
          </a:xfrm>
          <a:custGeom>
            <a:avLst/>
            <a:gdLst/>
            <a:ahLst/>
            <a:cxnLst/>
            <a:rect r="r" b="b" t="t" l="l"/>
            <a:pathLst>
              <a:path h="1476338" w="1492622">
                <a:moveTo>
                  <a:pt x="0" y="0"/>
                </a:moveTo>
                <a:lnTo>
                  <a:pt x="1492622" y="0"/>
                </a:lnTo>
                <a:lnTo>
                  <a:pt x="1492622" y="1476338"/>
                </a:lnTo>
                <a:lnTo>
                  <a:pt x="0" y="14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65165" y="2655801"/>
            <a:ext cx="2480416" cy="2038451"/>
          </a:xfrm>
          <a:custGeom>
            <a:avLst/>
            <a:gdLst/>
            <a:ahLst/>
            <a:cxnLst/>
            <a:rect r="r" b="b" t="t" l="l"/>
            <a:pathLst>
              <a:path h="2038451" w="2480416">
                <a:moveTo>
                  <a:pt x="0" y="0"/>
                </a:moveTo>
                <a:lnTo>
                  <a:pt x="2480417" y="0"/>
                </a:lnTo>
                <a:lnTo>
                  <a:pt x="2480417" y="2038451"/>
                </a:lnTo>
                <a:lnTo>
                  <a:pt x="0" y="2038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8299" y="798017"/>
            <a:ext cx="5939284" cy="65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  <a:spcBef>
                <a:spcPct val="0"/>
              </a:spcBef>
            </a:pPr>
            <a:r>
              <a:rPr lang="en-US" sz="3822">
                <a:solidFill>
                  <a:srgbClr val="19055B"/>
                </a:solidFill>
                <a:latin typeface="Fira Sans Bold"/>
              </a:rPr>
              <a:t>Key features of the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02740" y="1545972"/>
            <a:ext cx="6152845" cy="29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1722">
                <a:solidFill>
                  <a:srgbClr val="19055B"/>
                </a:solidFill>
                <a:latin typeface="Fira Sans"/>
              </a:rPr>
              <a:t>A summary of all the key features available in the website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8170" y="1006009"/>
            <a:ext cx="4510868" cy="1339875"/>
            <a:chOff x="0" y="0"/>
            <a:chExt cx="6014491" cy="17865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6014491" cy="394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55"/>
                </a:lnSpc>
                <a:spcBef>
                  <a:spcPct val="0"/>
                </a:spcBef>
              </a:pPr>
              <a:r>
                <a:rPr lang="en-US" sz="1963">
                  <a:solidFill>
                    <a:srgbClr val="000000"/>
                  </a:solidFill>
                  <a:latin typeface="Fira Sans Medium"/>
                </a:rPr>
                <a:t>Application Storage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82433"/>
              <a:ext cx="6014491" cy="1204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278637" indent="-139319" lvl="1">
                <a:lnSpc>
                  <a:spcPts val="1806"/>
                </a:lnSpc>
                <a:buFont typeface="Arial"/>
                <a:buChar char="•"/>
              </a:pPr>
              <a:r>
                <a:rPr lang="en-US" sz="1290">
                  <a:solidFill>
                    <a:srgbClr val="000000"/>
                  </a:solidFill>
                  <a:latin typeface="Fira Sans Light"/>
                </a:rPr>
                <a:t>LocalStorage usage for data storage &amp; Auth Management</a:t>
              </a:r>
            </a:p>
            <a:p>
              <a:pPr marL="278637" indent="-139319" lvl="1">
                <a:lnSpc>
                  <a:spcPts val="1806"/>
                </a:lnSpc>
                <a:buFont typeface="Arial"/>
                <a:buChar char="•"/>
              </a:pPr>
              <a:r>
                <a:rPr lang="en-US" sz="1290">
                  <a:solidFill>
                    <a:srgbClr val="000000"/>
                  </a:solidFill>
                  <a:latin typeface="Fira Sans Light"/>
                </a:rPr>
                <a:t>Cart functionality for users</a:t>
              </a:r>
            </a:p>
            <a:p>
              <a:pPr marL="278637" indent="-139319" lvl="1">
                <a:lnSpc>
                  <a:spcPts val="1806"/>
                </a:lnSpc>
                <a:buFont typeface="Arial"/>
                <a:buChar char="•"/>
              </a:pPr>
              <a:r>
                <a:rPr lang="en-US" sz="1290">
                  <a:solidFill>
                    <a:srgbClr val="000000"/>
                  </a:solidFill>
                  <a:latin typeface="Fira Sans Light"/>
                </a:rPr>
                <a:t>Customizable global themes</a:t>
              </a:r>
            </a:p>
            <a:p>
              <a:pPr marL="278637" indent="-139319" lvl="1">
                <a:lnSpc>
                  <a:spcPts val="1806"/>
                </a:lnSpc>
                <a:buFont typeface="Arial"/>
                <a:buChar char="•"/>
              </a:pPr>
              <a:r>
                <a:rPr lang="en-US" sz="1290">
                  <a:solidFill>
                    <a:srgbClr val="000000"/>
                  </a:solidFill>
                  <a:latin typeface="Fira Sans Light"/>
                </a:rPr>
                <a:t>Effective user state management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58932" y="1006009"/>
            <a:ext cx="5854860" cy="1339875"/>
            <a:chOff x="0" y="0"/>
            <a:chExt cx="7806481" cy="17865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7806481" cy="394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55"/>
                </a:lnSpc>
                <a:spcBef>
                  <a:spcPct val="0"/>
                </a:spcBef>
              </a:pPr>
              <a:r>
                <a:rPr lang="en-US" sz="1963">
                  <a:solidFill>
                    <a:srgbClr val="000000"/>
                  </a:solidFill>
                  <a:latin typeface="Fira Sans Medium"/>
                </a:rPr>
                <a:t>Styling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82433"/>
              <a:ext cx="7806481" cy="1204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278637" indent="-139319" lvl="1">
                <a:lnSpc>
                  <a:spcPts val="1806"/>
                </a:lnSpc>
                <a:buFont typeface="Arial"/>
                <a:buChar char="•"/>
              </a:pPr>
              <a:r>
                <a:rPr lang="en-US" sz="1290">
                  <a:solidFill>
                    <a:srgbClr val="000000"/>
                  </a:solidFill>
                  <a:latin typeface="Fira Sans Light"/>
                </a:rPr>
                <a:t>Distinct style sheets for different styling</a:t>
              </a:r>
            </a:p>
            <a:p>
              <a:pPr marL="278637" indent="-139319" lvl="1">
                <a:lnSpc>
                  <a:spcPts val="1806"/>
                </a:lnSpc>
                <a:buFont typeface="Arial"/>
                <a:buChar char="•"/>
              </a:pPr>
              <a:r>
                <a:rPr lang="en-US" sz="1290">
                  <a:solidFill>
                    <a:srgbClr val="000000"/>
                  </a:solidFill>
                  <a:latin typeface="Fira Sans Light"/>
                </a:rPr>
                <a:t>Unified design system with a single style sheet</a:t>
              </a:r>
            </a:p>
            <a:p>
              <a:pPr marL="278637" indent="-139319" lvl="1">
                <a:lnSpc>
                  <a:spcPts val="1806"/>
                </a:lnSpc>
                <a:buFont typeface="Arial"/>
                <a:buChar char="•"/>
              </a:pPr>
              <a:r>
                <a:rPr lang="en-US" sz="1290">
                  <a:solidFill>
                    <a:srgbClr val="000000"/>
                  </a:solidFill>
                  <a:latin typeface="Fira Sans Light"/>
                </a:rPr>
                <a:t>Individual style sheets for specific pages, maintaining global design consistency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8170" y="2917895"/>
            <a:ext cx="4510868" cy="1111275"/>
            <a:chOff x="0" y="0"/>
            <a:chExt cx="6014491" cy="14817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6014491" cy="394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55"/>
                </a:lnSpc>
                <a:spcBef>
                  <a:spcPct val="0"/>
                </a:spcBef>
              </a:pPr>
              <a:r>
                <a:rPr lang="en-US" sz="1963">
                  <a:solidFill>
                    <a:srgbClr val="000000"/>
                  </a:solidFill>
                  <a:latin typeface="Fira Sans Medium"/>
                </a:rPr>
                <a:t>Scripting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82433"/>
              <a:ext cx="6014491" cy="899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278637" indent="-139319" lvl="1">
                <a:lnSpc>
                  <a:spcPts val="1806"/>
                </a:lnSpc>
                <a:buFont typeface="Arial"/>
                <a:buChar char="•"/>
              </a:pPr>
              <a:r>
                <a:rPr lang="en-US" sz="1290">
                  <a:solidFill>
                    <a:srgbClr val="000000"/>
                  </a:solidFill>
                  <a:latin typeface="Fira Sans Light"/>
                </a:rPr>
                <a:t>Scripting for user interactions</a:t>
              </a:r>
            </a:p>
            <a:p>
              <a:pPr marL="278637" indent="-139319" lvl="1">
                <a:lnSpc>
                  <a:spcPts val="1806"/>
                </a:lnSpc>
                <a:buFont typeface="Arial"/>
                <a:buChar char="•"/>
              </a:pPr>
              <a:r>
                <a:rPr lang="en-US" sz="1290">
                  <a:solidFill>
                    <a:srgbClr val="000000"/>
                  </a:solidFill>
                  <a:latin typeface="Fira Sans Light"/>
                </a:rPr>
                <a:t>Automatic redirection to sign-in for non-logged-in users</a:t>
              </a:r>
            </a:p>
            <a:p>
              <a:pPr marL="278637" indent="-139319" lvl="1">
                <a:lnSpc>
                  <a:spcPts val="1806"/>
                </a:lnSpc>
                <a:buFont typeface="Arial"/>
                <a:buChar char="•"/>
              </a:pPr>
              <a:r>
                <a:rPr lang="en-US" sz="1290">
                  <a:solidFill>
                    <a:srgbClr val="000000"/>
                  </a:solidFill>
                  <a:latin typeface="Fira Sans Light"/>
                </a:rPr>
                <a:t>Support Tickets &amp; Cart Management System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937378" y="0"/>
            <a:ext cx="1492622" cy="1476338"/>
          </a:xfrm>
          <a:custGeom>
            <a:avLst/>
            <a:gdLst/>
            <a:ahLst/>
            <a:cxnLst/>
            <a:rect r="r" b="b" t="t" l="l"/>
            <a:pathLst>
              <a:path h="1476338" w="1492622">
                <a:moveTo>
                  <a:pt x="0" y="0"/>
                </a:moveTo>
                <a:lnTo>
                  <a:pt x="1492622" y="0"/>
                </a:lnTo>
                <a:lnTo>
                  <a:pt x="1492622" y="1476338"/>
                </a:lnTo>
                <a:lnTo>
                  <a:pt x="0" y="14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387" y="697272"/>
            <a:ext cx="4899929" cy="720006"/>
            <a:chOff x="0" y="0"/>
            <a:chExt cx="6533238" cy="9600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696831" y="0"/>
              <a:ext cx="836407" cy="960008"/>
            </a:xfrm>
            <a:custGeom>
              <a:avLst/>
              <a:gdLst/>
              <a:ahLst/>
              <a:cxnLst/>
              <a:rect r="r" b="b" t="t" l="l"/>
              <a:pathLst>
                <a:path h="960008" w="836407">
                  <a:moveTo>
                    <a:pt x="0" y="0"/>
                  </a:moveTo>
                  <a:lnTo>
                    <a:pt x="836407" y="0"/>
                  </a:lnTo>
                  <a:lnTo>
                    <a:pt x="836407" y="960008"/>
                  </a:lnTo>
                  <a:lnTo>
                    <a:pt x="0" y="960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13854"/>
              <a:ext cx="5471319" cy="901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31"/>
                </a:lnSpc>
                <a:spcBef>
                  <a:spcPct val="0"/>
                </a:spcBef>
              </a:pPr>
              <a:r>
                <a:rPr lang="en-US" sz="4022">
                  <a:solidFill>
                    <a:srgbClr val="19055B"/>
                  </a:solidFill>
                  <a:latin typeface="Fira Sans Bold"/>
                </a:rPr>
                <a:t>Technology Stack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1755" y="2345293"/>
            <a:ext cx="4888363" cy="1507793"/>
            <a:chOff x="0" y="0"/>
            <a:chExt cx="6517817" cy="20103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365095" y="7545"/>
              <a:ext cx="614223" cy="631444"/>
            </a:xfrm>
            <a:custGeom>
              <a:avLst/>
              <a:gdLst/>
              <a:ahLst/>
              <a:cxnLst/>
              <a:rect r="r" b="b" t="t" l="l"/>
              <a:pathLst>
                <a:path h="631444" w="614223">
                  <a:moveTo>
                    <a:pt x="0" y="0"/>
                  </a:moveTo>
                  <a:lnTo>
                    <a:pt x="614223" y="0"/>
                  </a:lnTo>
                  <a:lnTo>
                    <a:pt x="614223" y="631444"/>
                  </a:lnTo>
                  <a:lnTo>
                    <a:pt x="0" y="63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3101" cy="638989"/>
            </a:xfrm>
            <a:custGeom>
              <a:avLst/>
              <a:gdLst/>
              <a:ahLst/>
              <a:cxnLst/>
              <a:rect r="r" b="b" t="t" l="l"/>
              <a:pathLst>
                <a:path h="638989" w="453101">
                  <a:moveTo>
                    <a:pt x="0" y="0"/>
                  </a:moveTo>
                  <a:lnTo>
                    <a:pt x="453101" y="0"/>
                  </a:lnTo>
                  <a:lnTo>
                    <a:pt x="453101" y="638989"/>
                  </a:lnTo>
                  <a:lnTo>
                    <a:pt x="0" y="63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40463" y="-3130"/>
              <a:ext cx="1733760" cy="605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>
                  <a:solidFill>
                    <a:srgbClr val="19055B"/>
                  </a:solidFill>
                  <a:latin typeface="Canva Sans Bold"/>
                </a:rPr>
                <a:t>HTML 5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56102" y="1356813"/>
              <a:ext cx="2547401" cy="605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>
                  <a:solidFill>
                    <a:srgbClr val="19055B"/>
                  </a:solidFill>
                  <a:latin typeface="Canva Sans Bold"/>
                </a:rPr>
                <a:t>CSS / CSS3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356930"/>
              <a:ext cx="462724" cy="652560"/>
            </a:xfrm>
            <a:custGeom>
              <a:avLst/>
              <a:gdLst/>
              <a:ahLst/>
              <a:cxnLst/>
              <a:rect r="r" b="b" t="t" l="l"/>
              <a:pathLst>
                <a:path h="652560" w="462724">
                  <a:moveTo>
                    <a:pt x="0" y="0"/>
                  </a:moveTo>
                  <a:lnTo>
                    <a:pt x="462724" y="0"/>
                  </a:lnTo>
                  <a:lnTo>
                    <a:pt x="462724" y="652559"/>
                  </a:lnTo>
                  <a:lnTo>
                    <a:pt x="0" y="652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075353" y="-40080"/>
              <a:ext cx="2442464" cy="605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>
                  <a:solidFill>
                    <a:srgbClr val="19055B"/>
                  </a:solidFill>
                  <a:latin typeface="Canva Sans Bold"/>
                </a:rPr>
                <a:t>JavaScript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458601" y="1384765"/>
              <a:ext cx="2059216" cy="597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7"/>
                </a:lnSpc>
              </a:pPr>
              <a:r>
                <a:rPr lang="en-US" sz="2755">
                  <a:solidFill>
                    <a:srgbClr val="19055B"/>
                  </a:solidFill>
                  <a:latin typeface="Canva Sans Bold"/>
                </a:rPr>
                <a:t>Tailwind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3365095" y="1404438"/>
              <a:ext cx="865647" cy="605953"/>
            </a:xfrm>
            <a:custGeom>
              <a:avLst/>
              <a:gdLst/>
              <a:ahLst/>
              <a:cxnLst/>
              <a:rect r="r" b="b" t="t" l="l"/>
              <a:pathLst>
                <a:path h="605953" w="865647">
                  <a:moveTo>
                    <a:pt x="0" y="0"/>
                  </a:moveTo>
                  <a:lnTo>
                    <a:pt x="865646" y="0"/>
                  </a:lnTo>
                  <a:lnTo>
                    <a:pt x="865646" y="605952"/>
                  </a:lnTo>
                  <a:lnTo>
                    <a:pt x="0" y="605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937378" y="0"/>
            <a:ext cx="1492622" cy="1476338"/>
          </a:xfrm>
          <a:custGeom>
            <a:avLst/>
            <a:gdLst/>
            <a:ahLst/>
            <a:cxnLst/>
            <a:rect r="r" b="b" t="t" l="l"/>
            <a:pathLst>
              <a:path h="1476338" w="1492622">
                <a:moveTo>
                  <a:pt x="0" y="0"/>
                </a:moveTo>
                <a:lnTo>
                  <a:pt x="1492622" y="0"/>
                </a:lnTo>
                <a:lnTo>
                  <a:pt x="1492622" y="1476338"/>
                </a:lnTo>
                <a:lnTo>
                  <a:pt x="0" y="1476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486" y="669996"/>
            <a:ext cx="9443029" cy="5311704"/>
          </a:xfrm>
          <a:custGeom>
            <a:avLst/>
            <a:gdLst/>
            <a:ahLst/>
            <a:cxnLst/>
            <a:rect r="r" b="b" t="t" l="l"/>
            <a:pathLst>
              <a:path h="5311704" w="9443029">
                <a:moveTo>
                  <a:pt x="0" y="0"/>
                </a:moveTo>
                <a:lnTo>
                  <a:pt x="9443028" y="0"/>
                </a:lnTo>
                <a:lnTo>
                  <a:pt x="9443028" y="5311704"/>
                </a:lnTo>
                <a:lnTo>
                  <a:pt x="0" y="5311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64807" y="126365"/>
            <a:ext cx="70038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9055B"/>
                </a:solidFill>
                <a:latin typeface="Fira Sans Bold"/>
              </a:rPr>
              <a:t>Login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375" y="522497"/>
            <a:ext cx="9705250" cy="5459203"/>
          </a:xfrm>
          <a:custGeom>
            <a:avLst/>
            <a:gdLst/>
            <a:ahLst/>
            <a:cxnLst/>
            <a:rect r="r" b="b" t="t" l="l"/>
            <a:pathLst>
              <a:path h="5459203" w="9705250">
                <a:moveTo>
                  <a:pt x="0" y="0"/>
                </a:moveTo>
                <a:lnTo>
                  <a:pt x="9705250" y="0"/>
                </a:lnTo>
                <a:lnTo>
                  <a:pt x="9705250" y="5459203"/>
                </a:lnTo>
                <a:lnTo>
                  <a:pt x="0" y="545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42111" y="126365"/>
            <a:ext cx="74577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9055B"/>
                </a:solidFill>
                <a:latin typeface="Fira Sans Bold"/>
              </a:rPr>
              <a:t>HOME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0153" y="463747"/>
            <a:ext cx="9809693" cy="5517953"/>
          </a:xfrm>
          <a:custGeom>
            <a:avLst/>
            <a:gdLst/>
            <a:ahLst/>
            <a:cxnLst/>
            <a:rect r="r" b="b" t="t" l="l"/>
            <a:pathLst>
              <a:path h="5517953" w="9809693">
                <a:moveTo>
                  <a:pt x="0" y="0"/>
                </a:moveTo>
                <a:lnTo>
                  <a:pt x="9809694" y="0"/>
                </a:lnTo>
                <a:lnTo>
                  <a:pt x="9809694" y="5517953"/>
                </a:lnTo>
                <a:lnTo>
                  <a:pt x="0" y="5517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28530" y="126365"/>
            <a:ext cx="137293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9055B"/>
                </a:solidFill>
                <a:latin typeface="Fira Sans Bold"/>
              </a:rPr>
              <a:t>Categories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DAFyVOJ9Weg</dc:identifier>
  <dcterms:modified xsi:type="dcterms:W3CDTF">2011-08-01T06:04:30Z</dcterms:modified>
  <cp:revision>1</cp:revision>
  <dc:title>E-Commerce Facebook Ad</dc:title>
</cp:coreProperties>
</file>